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9" r:id="rId1"/>
  </p:sldMasterIdLst>
  <p:sldIdLst>
    <p:sldId id="256" r:id="rId2"/>
    <p:sldId id="264" r:id="rId3"/>
    <p:sldId id="257" r:id="rId4"/>
    <p:sldId id="263" r:id="rId5"/>
    <p:sldId id="260" r:id="rId6"/>
    <p:sldId id="266" r:id="rId7"/>
    <p:sldId id="259" r:id="rId8"/>
    <p:sldId id="265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35"/>
    <p:restoredTop sz="94627"/>
  </p:normalViewPr>
  <p:slideViewPr>
    <p:cSldViewPr snapToGrid="0" snapToObjects="1">
      <p:cViewPr varScale="1">
        <p:scale>
          <a:sx n="82" d="100"/>
          <a:sy n="82" d="100"/>
        </p:scale>
        <p:origin x="19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6859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14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560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462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06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013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19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9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143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70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187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8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8" r:id="rId6"/>
    <p:sldLayoutId id="2147483713" r:id="rId7"/>
    <p:sldLayoutId id="2147483714" r:id="rId8"/>
    <p:sldLayoutId id="2147483715" r:id="rId9"/>
    <p:sldLayoutId id="2147483717" r:id="rId10"/>
    <p:sldLayoutId id="214748371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F979AF-AF9C-4B7C-9A7D-6E2AB44D4A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63" t="2843" b="624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17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4DD1F7-E3A6-CA4D-8E23-93CA9E144C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Bank  Marketing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EBF2B8-14F4-C243-87FB-127315D882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US" sz="2000" dirty="0"/>
              <a:t>Henry Wong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608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D065B-A83E-D44C-846A-B3F8623BE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53594-599A-4B49-8BAF-F608E6C0C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forest model generates the most profit</a:t>
            </a:r>
          </a:p>
        </p:txBody>
      </p:sp>
    </p:spTree>
    <p:extLst>
      <p:ext uri="{BB962C8B-B14F-4D97-AF65-F5344CB8AC3E}">
        <p14:creationId xmlns:p14="http://schemas.microsoft.com/office/powerpoint/2010/main" val="1212406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0AAFB-DE8C-C54B-8B28-DE3BD1E80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purpose of this project</a:t>
            </a:r>
          </a:p>
        </p:txBody>
      </p:sp>
      <p:sp useBgFill="1">
        <p:nvSpPr>
          <p:cNvPr id="3" name="Content Placeholder 2">
            <a:extLst>
              <a:ext uri="{FF2B5EF4-FFF2-40B4-BE49-F238E27FC236}">
                <a16:creationId xmlns:a16="http://schemas.microsoft.com/office/drawing/2014/main" id="{B3971F63-3292-A14E-9FDD-12ABF9D78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 if customers will purchase term deposit</a:t>
            </a:r>
          </a:p>
        </p:txBody>
      </p:sp>
    </p:spTree>
    <p:extLst>
      <p:ext uri="{BB962C8B-B14F-4D97-AF65-F5344CB8AC3E}">
        <p14:creationId xmlns:p14="http://schemas.microsoft.com/office/powerpoint/2010/main" val="3506546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DC280-90BB-D54B-B5EF-8333512CB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and 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4FDCB-4710-BC46-B90E-3DFF79A05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 size: 42000 rows with 26 columns</a:t>
            </a:r>
          </a:p>
          <a:p>
            <a:r>
              <a:rPr lang="en-US" dirty="0"/>
              <a:t>The data is related with direct marketing campaigns of a Portuguese banking institution. </a:t>
            </a:r>
          </a:p>
          <a:p>
            <a:r>
              <a:rPr lang="en-US" dirty="0"/>
              <a:t>The marketing campaigns were based on phone calls.</a:t>
            </a:r>
          </a:p>
          <a:p>
            <a:r>
              <a:rPr lang="en-US" dirty="0"/>
              <a:t>Cleaning data, understand features</a:t>
            </a:r>
          </a:p>
          <a:p>
            <a:r>
              <a:rPr lang="en-US" dirty="0"/>
              <a:t>Tuning model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21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88DFA9-C60E-8D48-92F7-DD0523431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en-US" sz="2800" dirty="0"/>
              <a:t>features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DA5609C-E71D-4A0F-9367-A3D405BF3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en-US" sz="1400" dirty="0"/>
              <a:t>euribor3m: </a:t>
            </a:r>
            <a:r>
              <a:rPr lang="en-US" sz="1400" dirty="0" err="1"/>
              <a:t>euribor</a:t>
            </a:r>
            <a:r>
              <a:rPr lang="en-US" sz="1400" dirty="0"/>
              <a:t> 3 months rate</a:t>
            </a:r>
          </a:p>
          <a:p>
            <a:r>
              <a:rPr lang="en-US" sz="1400" dirty="0"/>
              <a:t>duration: last contact duration</a:t>
            </a:r>
          </a:p>
          <a:p>
            <a:r>
              <a:rPr lang="en-US" sz="1400" dirty="0" err="1"/>
              <a:t>cons.conf.idx</a:t>
            </a:r>
            <a:r>
              <a:rPr lang="en-US" sz="1400" dirty="0"/>
              <a:t>: consumer confidence index</a:t>
            </a:r>
          </a:p>
          <a:p>
            <a:r>
              <a:rPr lang="en-US" sz="1400" dirty="0" err="1"/>
              <a:t>cons.price.idx</a:t>
            </a:r>
            <a:r>
              <a:rPr lang="en-US" sz="1400" dirty="0"/>
              <a:t>: consumer price index</a:t>
            </a:r>
          </a:p>
          <a:p>
            <a:r>
              <a:rPr lang="en-US" sz="1400" dirty="0" err="1"/>
              <a:t>emp.var.rate</a:t>
            </a:r>
            <a:r>
              <a:rPr lang="en-US" sz="1400" dirty="0"/>
              <a:t>: employment variation rate</a:t>
            </a:r>
          </a:p>
          <a:p>
            <a:r>
              <a:rPr lang="en-US" sz="1400" dirty="0"/>
              <a:t>Education</a:t>
            </a:r>
          </a:p>
          <a:p>
            <a:r>
              <a:rPr lang="en-US" sz="1400" dirty="0"/>
              <a:t>Job : type of jobs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4D5039-973F-1443-BD7E-625DD5EA7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7606" y="630936"/>
            <a:ext cx="6522900" cy="54955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D8B1E4-671F-524B-BC37-62D9C4703E26}"/>
              </a:ext>
            </a:extLst>
          </p:cNvPr>
          <p:cNvSpPr txBox="1"/>
          <p:nvPr/>
        </p:nvSpPr>
        <p:spPr>
          <a:xfrm>
            <a:off x="11185451" y="46783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080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7580-8796-6246-A341-ECA639C64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curve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87B0C1-61FD-DF4B-B69F-9F29796D3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EC1363-6425-7E49-80E5-42F1A3548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060" y="2110154"/>
            <a:ext cx="7180904" cy="4621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37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95C05-1B79-D64C-BE44-F3480BB0D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Precision/recall Curve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C9D0B1-BD48-B149-948D-1F5E28D06C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956" y="2200759"/>
            <a:ext cx="11256189" cy="4108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0405B4-E5FD-E045-832C-8D7C9EEE82B5}"/>
              </a:ext>
            </a:extLst>
          </p:cNvPr>
          <p:cNvSpPr txBox="1"/>
          <p:nvPr/>
        </p:nvSpPr>
        <p:spPr>
          <a:xfrm>
            <a:off x="1559980" y="1799117"/>
            <a:ext cx="1722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Random forest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2BC9CE-221E-2F40-9B64-524DB2B3685B}"/>
              </a:ext>
            </a:extLst>
          </p:cNvPr>
          <p:cNvSpPr txBox="1"/>
          <p:nvPr/>
        </p:nvSpPr>
        <p:spPr>
          <a:xfrm>
            <a:off x="5142099" y="1799117"/>
            <a:ext cx="211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Gradient boosting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6BDFA-FC5E-6343-BF69-E285F3266D2B}"/>
              </a:ext>
            </a:extLst>
          </p:cNvPr>
          <p:cNvSpPr txBox="1"/>
          <p:nvPr/>
        </p:nvSpPr>
        <p:spPr>
          <a:xfrm>
            <a:off x="8787539" y="1799117"/>
            <a:ext cx="215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149134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1FE45-9B34-D248-BAB3-5D1617850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37285" cy="1645920"/>
          </a:xfrm>
        </p:spPr>
        <p:txBody>
          <a:bodyPr>
            <a:normAutofit/>
          </a:bodyPr>
          <a:lstStyle/>
          <a:p>
            <a:r>
              <a:rPr lang="en-US" sz="3200"/>
              <a:t>model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960C74-7DE2-5243-B6DE-0579F9F7A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061" y="1257300"/>
            <a:ext cx="6378739" cy="975441"/>
          </a:xfrm>
        </p:spPr>
        <p:txBody>
          <a:bodyPr anchor="ctr"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Logistic regression: Precision = 0.5663 Recall = 0.6501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Random Forests: Precision = 0.6451 Recall = 0.5306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Gradient Boosting: Precision = 0.598 Recall = 0.605</a:t>
            </a:r>
          </a:p>
          <a:p>
            <a:pPr>
              <a:lnSpc>
                <a:spcPct val="100000"/>
              </a:lnSpc>
            </a:pPr>
            <a:endParaRPr lang="en-US" sz="1000" dirty="0"/>
          </a:p>
          <a:p>
            <a:pPr>
              <a:lnSpc>
                <a:spcPct val="100000"/>
              </a:lnSpc>
            </a:pPr>
            <a:endParaRPr lang="en-US" sz="10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905C0DF-9864-AB42-B266-BD7468BA9E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7620507"/>
              </p:ext>
            </p:extLst>
          </p:nvPr>
        </p:nvGraphicFramePr>
        <p:xfrm>
          <a:off x="6096000" y="3010789"/>
          <a:ext cx="5758545" cy="1463040"/>
        </p:xfrm>
        <a:graphic>
          <a:graphicData uri="http://schemas.openxmlformats.org/drawingml/2006/table">
            <a:tbl>
              <a:tblPr/>
              <a:tblGrid>
                <a:gridCol w="1919515">
                  <a:extLst>
                    <a:ext uri="{9D8B030D-6E8A-4147-A177-3AD203B41FA5}">
                      <a16:colId xmlns:a16="http://schemas.microsoft.com/office/drawing/2014/main" val="873220099"/>
                    </a:ext>
                  </a:extLst>
                </a:gridCol>
                <a:gridCol w="1919515">
                  <a:extLst>
                    <a:ext uri="{9D8B030D-6E8A-4147-A177-3AD203B41FA5}">
                      <a16:colId xmlns:a16="http://schemas.microsoft.com/office/drawing/2014/main" val="960408973"/>
                    </a:ext>
                  </a:extLst>
                </a:gridCol>
                <a:gridCol w="1919515">
                  <a:extLst>
                    <a:ext uri="{9D8B030D-6E8A-4147-A177-3AD203B41FA5}">
                      <a16:colId xmlns:a16="http://schemas.microsoft.com/office/drawing/2014/main" val="2158085882"/>
                    </a:ext>
                  </a:extLst>
                </a:gridCol>
              </a:tblGrid>
              <a:tr h="144544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267405"/>
                  </a:ext>
                </a:extLst>
              </a:tr>
              <a:tr h="144544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786539"/>
                  </a:ext>
                </a:extLst>
              </a:tr>
              <a:tr h="144544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8761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347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495801"/>
                  </a:ext>
                </a:extLst>
              </a:tr>
              <a:tr h="144544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558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631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7901459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B269319-3B53-D740-9010-D82F8EF39E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235463"/>
              </p:ext>
            </p:extLst>
          </p:nvPr>
        </p:nvGraphicFramePr>
        <p:xfrm>
          <a:off x="558906" y="2882093"/>
          <a:ext cx="4792257" cy="1711960"/>
        </p:xfrm>
        <a:graphic>
          <a:graphicData uri="http://schemas.openxmlformats.org/drawingml/2006/table">
            <a:tbl>
              <a:tblPr/>
              <a:tblGrid>
                <a:gridCol w="1597419">
                  <a:extLst>
                    <a:ext uri="{9D8B030D-6E8A-4147-A177-3AD203B41FA5}">
                      <a16:colId xmlns:a16="http://schemas.microsoft.com/office/drawing/2014/main" val="1873445533"/>
                    </a:ext>
                  </a:extLst>
                </a:gridCol>
                <a:gridCol w="1597419">
                  <a:extLst>
                    <a:ext uri="{9D8B030D-6E8A-4147-A177-3AD203B41FA5}">
                      <a16:colId xmlns:a16="http://schemas.microsoft.com/office/drawing/2014/main" val="2268134228"/>
                    </a:ext>
                  </a:extLst>
                </a:gridCol>
                <a:gridCol w="1597419">
                  <a:extLst>
                    <a:ext uri="{9D8B030D-6E8A-4147-A177-3AD203B41FA5}">
                      <a16:colId xmlns:a16="http://schemas.microsoft.com/office/drawing/2014/main" val="1918646180"/>
                    </a:ext>
                  </a:extLst>
                </a:gridCol>
              </a:tblGrid>
              <a:tr h="42799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21211"/>
                  </a:ext>
                </a:extLst>
              </a:tr>
              <a:tr h="42799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7050936"/>
                  </a:ext>
                </a:extLst>
              </a:tr>
              <a:tr h="42799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8516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592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4442074"/>
                  </a:ext>
                </a:extLst>
              </a:tr>
              <a:tr h="42799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416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773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501480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631709C-B9E2-1B4F-93F9-4D23A9084A3A}"/>
              </a:ext>
            </a:extLst>
          </p:cNvPr>
          <p:cNvSpPr txBox="1"/>
          <p:nvPr/>
        </p:nvSpPr>
        <p:spPr>
          <a:xfrm>
            <a:off x="851847" y="2587704"/>
            <a:ext cx="311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C3DBD5-C139-4045-803B-7A3687474252}"/>
              </a:ext>
            </a:extLst>
          </p:cNvPr>
          <p:cNvSpPr txBox="1"/>
          <p:nvPr/>
        </p:nvSpPr>
        <p:spPr>
          <a:xfrm>
            <a:off x="6629510" y="2634901"/>
            <a:ext cx="3477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Random forest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9DB6B890-F82F-114A-A892-722C2FD897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98623"/>
              </p:ext>
            </p:extLst>
          </p:nvPr>
        </p:nvGraphicFramePr>
        <p:xfrm>
          <a:off x="554416" y="4970938"/>
          <a:ext cx="4796748" cy="1463040"/>
        </p:xfrm>
        <a:graphic>
          <a:graphicData uri="http://schemas.openxmlformats.org/drawingml/2006/table">
            <a:tbl>
              <a:tblPr/>
              <a:tblGrid>
                <a:gridCol w="1598916">
                  <a:extLst>
                    <a:ext uri="{9D8B030D-6E8A-4147-A177-3AD203B41FA5}">
                      <a16:colId xmlns:a16="http://schemas.microsoft.com/office/drawing/2014/main" val="4273099372"/>
                    </a:ext>
                  </a:extLst>
                </a:gridCol>
                <a:gridCol w="1598916">
                  <a:extLst>
                    <a:ext uri="{9D8B030D-6E8A-4147-A177-3AD203B41FA5}">
                      <a16:colId xmlns:a16="http://schemas.microsoft.com/office/drawing/2014/main" val="4257927867"/>
                    </a:ext>
                  </a:extLst>
                </a:gridCol>
                <a:gridCol w="1598916">
                  <a:extLst>
                    <a:ext uri="{9D8B030D-6E8A-4147-A177-3AD203B41FA5}">
                      <a16:colId xmlns:a16="http://schemas.microsoft.com/office/drawing/2014/main" val="21780045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837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1564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8624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484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0241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720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08793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6F8E5E4E-48AA-584B-9A98-0FB522B51DFF}"/>
              </a:ext>
            </a:extLst>
          </p:cNvPr>
          <p:cNvSpPr txBox="1"/>
          <p:nvPr/>
        </p:nvSpPr>
        <p:spPr>
          <a:xfrm>
            <a:off x="838200" y="4512054"/>
            <a:ext cx="3745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Gradient boosting</a:t>
            </a:r>
          </a:p>
        </p:txBody>
      </p:sp>
    </p:spTree>
    <p:extLst>
      <p:ext uri="{BB962C8B-B14F-4D97-AF65-F5344CB8AC3E}">
        <p14:creationId xmlns:p14="http://schemas.microsoft.com/office/powerpoint/2010/main" val="3537862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D92AA-D61D-9349-BA92-3AA1046D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D9FA0-713B-E946-A0AB-258B04460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416AE2-6D73-6E47-A31C-10D21DF4E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827" y="1728216"/>
            <a:ext cx="7226644" cy="490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583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078BE-C522-ED44-89F0-593C4B129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benefit matrix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50A5B-8277-2841-84CB-E3689393DAB3}"/>
              </a:ext>
            </a:extLst>
          </p:cNvPr>
          <p:cNvSpPr txBox="1"/>
          <p:nvPr/>
        </p:nvSpPr>
        <p:spPr>
          <a:xfrm>
            <a:off x="990945" y="2404467"/>
            <a:ext cx="4796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Random forests    $6910      threshold 0.7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80B211-2435-2F46-AF91-F4AB3283FFC9}"/>
              </a:ext>
            </a:extLst>
          </p:cNvPr>
          <p:cNvSpPr txBox="1"/>
          <p:nvPr/>
        </p:nvSpPr>
        <p:spPr>
          <a:xfrm>
            <a:off x="914737" y="4268867"/>
            <a:ext cx="4191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Gradient Boosting     $4095 threshold 0.9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6B7364-D0F0-D84F-A388-DA4AF3E06D76}"/>
              </a:ext>
            </a:extLst>
          </p:cNvPr>
          <p:cNvSpPr txBox="1"/>
          <p:nvPr/>
        </p:nvSpPr>
        <p:spPr>
          <a:xfrm>
            <a:off x="5903276" y="2392490"/>
            <a:ext cx="5380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     $6310      threshold 0.8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9148DBEE-63B8-3940-966C-AB0393972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634316"/>
              </p:ext>
            </p:extLst>
          </p:nvPr>
        </p:nvGraphicFramePr>
        <p:xfrm>
          <a:off x="5903276" y="4936653"/>
          <a:ext cx="5257800" cy="146304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13436332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79513297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51411437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0" dirty="0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71821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527745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-5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027643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95496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4D147B71-F0E8-DE43-8321-07E3D3AE691C}"/>
              </a:ext>
            </a:extLst>
          </p:cNvPr>
          <p:cNvSpPr txBox="1"/>
          <p:nvPr/>
        </p:nvSpPr>
        <p:spPr>
          <a:xfrm>
            <a:off x="6302326" y="4487594"/>
            <a:ext cx="1885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Cost benefit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C7EC4473-2796-B942-A9F4-48CB3B841D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272312"/>
              </p:ext>
            </p:extLst>
          </p:nvPr>
        </p:nvGraphicFramePr>
        <p:xfrm>
          <a:off x="914737" y="4856926"/>
          <a:ext cx="4556931" cy="1576548"/>
        </p:xfrm>
        <a:graphic>
          <a:graphicData uri="http://schemas.openxmlformats.org/drawingml/2006/table">
            <a:tbl>
              <a:tblPr/>
              <a:tblGrid>
                <a:gridCol w="1518977">
                  <a:extLst>
                    <a:ext uri="{9D8B030D-6E8A-4147-A177-3AD203B41FA5}">
                      <a16:colId xmlns:a16="http://schemas.microsoft.com/office/drawing/2014/main" val="1709654970"/>
                    </a:ext>
                  </a:extLst>
                </a:gridCol>
                <a:gridCol w="1518977">
                  <a:extLst>
                    <a:ext uri="{9D8B030D-6E8A-4147-A177-3AD203B41FA5}">
                      <a16:colId xmlns:a16="http://schemas.microsoft.com/office/drawing/2014/main" val="773550277"/>
                    </a:ext>
                  </a:extLst>
                </a:gridCol>
                <a:gridCol w="1518977">
                  <a:extLst>
                    <a:ext uri="{9D8B030D-6E8A-4147-A177-3AD203B41FA5}">
                      <a16:colId xmlns:a16="http://schemas.microsoft.com/office/drawing/2014/main" val="2592235144"/>
                    </a:ext>
                  </a:extLst>
                </a:gridCol>
              </a:tblGrid>
              <a:tr h="394137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077053"/>
                  </a:ext>
                </a:extLst>
              </a:tr>
              <a:tr h="394137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8295619"/>
                  </a:ext>
                </a:extLst>
              </a:tr>
              <a:tr h="394137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-3390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8249646"/>
                  </a:ext>
                </a:extLst>
              </a:tr>
              <a:tr h="394137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-5175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12660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035777"/>
                  </a:ext>
                </a:extLst>
              </a:tr>
            </a:tbl>
          </a:graphicData>
        </a:graphic>
      </p:graphicFrame>
      <p:graphicFrame>
        <p:nvGraphicFramePr>
          <p:cNvPr id="24" name="Content Placeholder 23">
            <a:extLst>
              <a:ext uri="{FF2B5EF4-FFF2-40B4-BE49-F238E27FC236}">
                <a16:creationId xmlns:a16="http://schemas.microsoft.com/office/drawing/2014/main" id="{26BB6C4C-D3A9-CD45-A7C9-D1D3D0CDDF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264900"/>
              </p:ext>
            </p:extLst>
          </p:nvPr>
        </p:nvGraphicFramePr>
        <p:xfrm>
          <a:off x="914737" y="2793551"/>
          <a:ext cx="4556931" cy="1414668"/>
        </p:xfrm>
        <a:graphic>
          <a:graphicData uri="http://schemas.openxmlformats.org/drawingml/2006/table">
            <a:tbl>
              <a:tblPr/>
              <a:tblGrid>
                <a:gridCol w="1518977">
                  <a:extLst>
                    <a:ext uri="{9D8B030D-6E8A-4147-A177-3AD203B41FA5}">
                      <a16:colId xmlns:a16="http://schemas.microsoft.com/office/drawing/2014/main" val="3292802845"/>
                    </a:ext>
                  </a:extLst>
                </a:gridCol>
                <a:gridCol w="1518977">
                  <a:extLst>
                    <a:ext uri="{9D8B030D-6E8A-4147-A177-3AD203B41FA5}">
                      <a16:colId xmlns:a16="http://schemas.microsoft.com/office/drawing/2014/main" val="1360050598"/>
                    </a:ext>
                  </a:extLst>
                </a:gridCol>
                <a:gridCol w="1518977">
                  <a:extLst>
                    <a:ext uri="{9D8B030D-6E8A-4147-A177-3AD203B41FA5}">
                      <a16:colId xmlns:a16="http://schemas.microsoft.com/office/drawing/2014/main" val="1038763095"/>
                    </a:ext>
                  </a:extLst>
                </a:gridCol>
              </a:tblGrid>
              <a:tr h="35366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predicted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0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1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377200"/>
                  </a:ext>
                </a:extLst>
              </a:tr>
              <a:tr h="35366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actual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076442"/>
                  </a:ext>
                </a:extLst>
              </a:tr>
              <a:tr h="35366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-4115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897066"/>
                  </a:ext>
                </a:extLst>
              </a:tr>
              <a:tr h="35366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1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-3405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>
                          <a:effectLst/>
                        </a:rPr>
                        <a:t>14430</a:t>
                      </a:r>
                    </a:p>
                  </a:txBody>
                  <a:tcPr marL="88417" marR="88417" marT="44208" marB="4420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6790903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0D8C5AA4-8521-5641-896F-E023C9BA3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9744195"/>
              </p:ext>
            </p:extLst>
          </p:nvPr>
        </p:nvGraphicFramePr>
        <p:xfrm>
          <a:off x="5787176" y="2769365"/>
          <a:ext cx="5257800" cy="146304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2432481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09961580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3663785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predicted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94788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actual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35355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-7055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4362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-2235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15600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07288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4799176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42B41"/>
      </a:dk2>
      <a:lt2>
        <a:srgbClr val="E2E8E4"/>
      </a:lt2>
      <a:accent1>
        <a:srgbClr val="DE7EB9"/>
      </a:accent1>
      <a:accent2>
        <a:srgbClr val="D462D7"/>
      </a:accent2>
      <a:accent3>
        <a:srgbClr val="B47EDE"/>
      </a:accent3>
      <a:accent4>
        <a:srgbClr val="7262D7"/>
      </a:accent4>
      <a:accent5>
        <a:srgbClr val="7E99DE"/>
      </a:accent5>
      <a:accent6>
        <a:srgbClr val="56ADD4"/>
      </a:accent6>
      <a:hlink>
        <a:srgbClr val="558D6B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263</Words>
  <Application>Microsoft Macintosh PowerPoint</Application>
  <PresentationFormat>Widescreen</PresentationFormat>
  <Paragraphs>109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Calibri</vt:lpstr>
      <vt:lpstr>AccentBoxVTI</vt:lpstr>
      <vt:lpstr>Bank  Marketing</vt:lpstr>
      <vt:lpstr>What is the purpose of this project</vt:lpstr>
      <vt:lpstr>Dataset and EDA</vt:lpstr>
      <vt:lpstr>features</vt:lpstr>
      <vt:lpstr>Roc curve</vt:lpstr>
      <vt:lpstr>Precision/recall Curve</vt:lpstr>
      <vt:lpstr>model</vt:lpstr>
      <vt:lpstr>Decision Boundary</vt:lpstr>
      <vt:lpstr>Cost benefit matrix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 Marketing</dc:title>
  <dc:creator>王 瑞軒</dc:creator>
  <cp:lastModifiedBy>王 瑞軒</cp:lastModifiedBy>
  <cp:revision>8</cp:revision>
  <dcterms:created xsi:type="dcterms:W3CDTF">2020-05-15T16:33:10Z</dcterms:created>
  <dcterms:modified xsi:type="dcterms:W3CDTF">2020-05-15T18:16:57Z</dcterms:modified>
</cp:coreProperties>
</file>